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1" r:id="rId4"/>
    <p:sldId id="265" r:id="rId5"/>
  </p:sldIdLst>
  <p:sldSz cx="18288000" cy="10287000"/>
  <p:notesSz cx="6858000" cy="9144000"/>
  <p:embeddedFontLst>
    <p:embeddedFont>
      <p:font typeface="Calibri" panose="020F0502020204030204" pitchFamily="34" charset="0"/>
      <p:regular r:id="rId6"/>
      <p:bold r:id="rId7"/>
      <p:italic r:id="rId8"/>
      <p:boldItalic r:id="rId9"/>
    </p:embeddedFont>
    <p:embeddedFont>
      <p:font typeface="Montserrat Classic" panose="020B0604020202020204" charset="0"/>
      <p:regular r:id="rId10"/>
    </p:embeddedFont>
    <p:embeddedFont>
      <p:font typeface="Montserrat Classic Bold"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2" autoAdjust="0"/>
  </p:normalViewPr>
  <p:slideViewPr>
    <p:cSldViewPr>
      <p:cViewPr varScale="1">
        <p:scale>
          <a:sx n="58" d="100"/>
          <a:sy n="58" d="100"/>
        </p:scale>
        <p:origin x="1051" y="-50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font" Target="fonts/font2.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font" Target="fonts/font4.fntdata"/><Relationship Id="rId14" Type="http://schemas.openxmlformats.org/officeDocument/2006/relationships/theme" Target="theme/theme1.xml"/></Relationships>
</file>

<file path=ppt/media/hdphoto1.wdp>
</file>

<file path=ppt/media/image1.png>
</file>

<file path=ppt/media/image2.svg>
</file>

<file path=ppt/media/image3.png>
</file>

<file path=ppt/media/image4.png>
</file>

<file path=ppt/media/image5.png>
</file>

<file path=ppt/media/image6.sv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7.jpg"/><Relationship Id="rId5" Type="http://schemas.openxmlformats.org/officeDocument/2006/relationships/image" Target="../media/image2.sv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111642">
            <a:off x="10352743" y="657795"/>
            <a:ext cx="10835446" cy="10364979"/>
          </a:xfrm>
          <a:custGeom>
            <a:avLst/>
            <a:gdLst/>
            <a:ahLst/>
            <a:cxnLst/>
            <a:rect l="l" t="t" r="r" b="b"/>
            <a:pathLst>
              <a:path w="10443683" h="8487866">
                <a:moveTo>
                  <a:pt x="0" y="0"/>
                </a:moveTo>
                <a:lnTo>
                  <a:pt x="10443683" y="0"/>
                </a:lnTo>
                <a:lnTo>
                  <a:pt x="10443683" y="8487866"/>
                </a:lnTo>
                <a:lnTo>
                  <a:pt x="0" y="8487866"/>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TextBox 5"/>
          <p:cNvSpPr txBox="1"/>
          <p:nvPr/>
        </p:nvSpPr>
        <p:spPr>
          <a:xfrm>
            <a:off x="3492739" y="231985"/>
            <a:ext cx="13944600" cy="1253998"/>
          </a:xfrm>
          <a:prstGeom prst="rect">
            <a:avLst/>
          </a:prstGeom>
        </p:spPr>
        <p:txBody>
          <a:bodyPr wrap="square" lIns="0" tIns="0" rIns="0" bIns="0" rtlCol="0" anchor="t">
            <a:spAutoFit/>
          </a:bodyPr>
          <a:lstStyle/>
          <a:p>
            <a:pPr algn="ctr">
              <a:lnSpc>
                <a:spcPts val="11926"/>
              </a:lnSpc>
            </a:pPr>
            <a:r>
              <a:rPr lang="en-US" sz="4400" b="1" dirty="0">
                <a:latin typeface="Montserrat Classic Bold"/>
              </a:rPr>
              <a:t>General Sir John Kotelawala Defense University</a:t>
            </a:r>
          </a:p>
        </p:txBody>
      </p:sp>
      <p:sp>
        <p:nvSpPr>
          <p:cNvPr id="6" name="TextBox 6"/>
          <p:cNvSpPr txBox="1"/>
          <p:nvPr/>
        </p:nvSpPr>
        <p:spPr>
          <a:xfrm>
            <a:off x="304800" y="2518068"/>
            <a:ext cx="13568995" cy="2909451"/>
          </a:xfrm>
          <a:prstGeom prst="rect">
            <a:avLst/>
          </a:prstGeom>
        </p:spPr>
        <p:txBody>
          <a:bodyPr wrap="square" lIns="0" tIns="0" rIns="0" bIns="0" rtlCol="0" anchor="t">
            <a:spAutoFit/>
          </a:bodyPr>
          <a:lstStyle/>
          <a:p>
            <a:pPr>
              <a:lnSpc>
                <a:spcPts val="11926"/>
              </a:lnSpc>
            </a:pPr>
            <a:r>
              <a:rPr lang="en-US" sz="9600" dirty="0">
                <a:solidFill>
                  <a:schemeClr val="accent1">
                    <a:lumMod val="75000"/>
                  </a:schemeClr>
                </a:solidFill>
                <a:latin typeface="Montserrat Classic Bold"/>
              </a:rPr>
              <a:t>Home Automation</a:t>
            </a:r>
          </a:p>
          <a:p>
            <a:pPr>
              <a:lnSpc>
                <a:spcPts val="11926"/>
              </a:lnSpc>
            </a:pPr>
            <a:r>
              <a:rPr lang="en-US" sz="9600" dirty="0">
                <a:solidFill>
                  <a:schemeClr val="accent1">
                    <a:lumMod val="75000"/>
                  </a:schemeClr>
                </a:solidFill>
                <a:latin typeface="Montserrat Classic Bold"/>
              </a:rPr>
              <a:t>System</a:t>
            </a:r>
          </a:p>
        </p:txBody>
      </p:sp>
      <p:sp>
        <p:nvSpPr>
          <p:cNvPr id="8" name="TextBox 8"/>
          <p:cNvSpPr txBox="1"/>
          <p:nvPr/>
        </p:nvSpPr>
        <p:spPr>
          <a:xfrm>
            <a:off x="14554200" y="8023354"/>
            <a:ext cx="5766278" cy="2225546"/>
          </a:xfrm>
          <a:prstGeom prst="rect">
            <a:avLst/>
          </a:prstGeom>
        </p:spPr>
        <p:txBody>
          <a:bodyPr wrap="square" lIns="0" tIns="0" rIns="0" bIns="0" rtlCol="0" anchor="t">
            <a:spAutoFit/>
          </a:bodyPr>
          <a:lstStyle/>
          <a:p>
            <a:pPr>
              <a:lnSpc>
                <a:spcPct val="150000"/>
              </a:lnSpc>
            </a:pPr>
            <a:r>
              <a:rPr lang="en-US" sz="2499" b="1" spc="300" dirty="0">
                <a:solidFill>
                  <a:srgbClr val="2E2E2E"/>
                </a:solidFill>
                <a:latin typeface="Montserrat Classic"/>
              </a:rPr>
              <a:t>D/BIT/23/0023</a:t>
            </a:r>
          </a:p>
          <a:p>
            <a:pPr>
              <a:lnSpc>
                <a:spcPct val="150000"/>
              </a:lnSpc>
            </a:pPr>
            <a:r>
              <a:rPr lang="en-US" sz="2499" b="1" spc="300" dirty="0">
                <a:solidFill>
                  <a:srgbClr val="2E2E2E"/>
                </a:solidFill>
                <a:latin typeface="Montserrat Classic"/>
              </a:rPr>
              <a:t>D/BIT/23/0008</a:t>
            </a:r>
          </a:p>
          <a:p>
            <a:pPr>
              <a:lnSpc>
                <a:spcPct val="150000"/>
              </a:lnSpc>
            </a:pPr>
            <a:r>
              <a:rPr lang="en-US" sz="2499" b="1" spc="300" dirty="0">
                <a:solidFill>
                  <a:srgbClr val="2E2E2E"/>
                </a:solidFill>
                <a:latin typeface="Montserrat Classic"/>
              </a:rPr>
              <a:t>D/BIS/23/0016</a:t>
            </a:r>
          </a:p>
          <a:p>
            <a:pPr>
              <a:lnSpc>
                <a:spcPct val="150000"/>
              </a:lnSpc>
            </a:pPr>
            <a:r>
              <a:rPr lang="en-US" sz="2499" b="1" spc="300" dirty="0">
                <a:solidFill>
                  <a:srgbClr val="2E2E2E"/>
                </a:solidFill>
                <a:latin typeface="Montserrat Classic"/>
              </a:rPr>
              <a:t>D/BIS/23/0029</a:t>
            </a:r>
          </a:p>
        </p:txBody>
      </p:sp>
      <p:pic>
        <p:nvPicPr>
          <p:cNvPr id="9" name="Picture 8" descr="A logo of a military emblem&#10;&#10;Description automatically generated">
            <a:extLst>
              <a:ext uri="{FF2B5EF4-FFF2-40B4-BE49-F238E27FC236}">
                <a16:creationId xmlns:a16="http://schemas.microsoft.com/office/drawing/2014/main" id="{F7151070-053D-04DC-4610-7E22AB523A2C}"/>
              </a:ext>
            </a:extLst>
          </p:cNvPr>
          <p:cNvPicPr>
            <a:picLocks noChangeAspect="1"/>
          </p:cNvPicPr>
          <p:nvPr/>
        </p:nvPicPr>
        <p:blipFill>
          <a:blip r:embed="rId4"/>
          <a:stretch>
            <a:fillRect/>
          </a:stretch>
        </p:blipFill>
        <p:spPr>
          <a:xfrm>
            <a:off x="-541018" y="-800100"/>
            <a:ext cx="5494018" cy="3924300"/>
          </a:xfrm>
          <a:prstGeom prst="rect">
            <a:avLst/>
          </a:prstGeom>
        </p:spPr>
      </p:pic>
      <p:pic>
        <p:nvPicPr>
          <p:cNvPr id="1026" name="Picture 2" descr="How Does Smart Home Automation Work? - Henderson Electric">
            <a:extLst>
              <a:ext uri="{FF2B5EF4-FFF2-40B4-BE49-F238E27FC236}">
                <a16:creationId xmlns:a16="http://schemas.microsoft.com/office/drawing/2014/main" id="{FF5B11EC-F1F9-6458-F81C-AEAFFC1D308F}"/>
              </a:ext>
            </a:extLst>
          </p:cNvPr>
          <p:cNvPicPr>
            <a:picLocks noChangeAspect="1" noChangeArrowheads="1"/>
          </p:cNvPicPr>
          <p:nvPr/>
        </p:nvPicPr>
        <p:blipFill>
          <a:blip r:embed="rId5" cstate="print">
            <a:extLst>
              <a:ext uri="{BEBA8EAE-BF5A-486C-A8C5-ECC9F3942E4B}">
                <a14:imgProps xmlns:a14="http://schemas.microsoft.com/office/drawing/2010/main">
                  <a14:imgLayer r:embed="rId6">
                    <a14:imgEffect>
                      <a14:artisticTexturizer/>
                    </a14:imgEffect>
                  </a14:imgLayer>
                </a14:imgProps>
              </a:ext>
              <a:ext uri="{28A0092B-C50C-407E-A947-70E740481C1C}">
                <a14:useLocalDpi xmlns:a14="http://schemas.microsoft.com/office/drawing/2010/main" val="0"/>
              </a:ext>
            </a:extLst>
          </a:blip>
          <a:srcRect/>
          <a:stretch>
            <a:fillRect/>
          </a:stretch>
        </p:blipFill>
        <p:spPr bwMode="auto">
          <a:xfrm>
            <a:off x="419100" y="5541618"/>
            <a:ext cx="7315200" cy="428981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25437EA-1B53-B220-EC82-59320FFC4EB2}"/>
              </a:ext>
            </a:extLst>
          </p:cNvPr>
          <p:cNvSpPr txBox="1"/>
          <p:nvPr/>
        </p:nvSpPr>
        <p:spPr>
          <a:xfrm>
            <a:off x="8305800" y="9606302"/>
            <a:ext cx="11549268" cy="488339"/>
          </a:xfrm>
          <a:prstGeom prst="rect">
            <a:avLst/>
          </a:prstGeom>
          <a:noFill/>
        </p:spPr>
        <p:txBody>
          <a:bodyPr wrap="square">
            <a:spAutoFit/>
          </a:bodyPr>
          <a:lstStyle/>
          <a:p>
            <a:pPr>
              <a:lnSpc>
                <a:spcPct val="150000"/>
              </a:lnSpc>
            </a:pPr>
            <a:r>
              <a:rPr lang="en-US" sz="2000" b="1" spc="300" dirty="0">
                <a:solidFill>
                  <a:srgbClr val="2E2E2E"/>
                </a:solidFill>
                <a:latin typeface="Montserrat Classic"/>
              </a:rPr>
              <a:t>Group- 11</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1295400" y="190500"/>
            <a:ext cx="12230230" cy="1044773"/>
          </a:xfrm>
          <a:prstGeom prst="rect">
            <a:avLst/>
          </a:prstGeom>
        </p:spPr>
        <p:txBody>
          <a:bodyPr lIns="0" tIns="0" rIns="0" bIns="0" rtlCol="0" anchor="t">
            <a:spAutoFit/>
          </a:bodyPr>
          <a:lstStyle/>
          <a:p>
            <a:pPr>
              <a:lnSpc>
                <a:spcPts val="9000"/>
              </a:lnSpc>
            </a:pPr>
            <a:r>
              <a:rPr lang="en-US" sz="6600" dirty="0">
                <a:solidFill>
                  <a:schemeClr val="accent1">
                    <a:lumMod val="75000"/>
                  </a:schemeClr>
                </a:solidFill>
                <a:latin typeface="Montserrat Classic Bold"/>
              </a:rPr>
              <a:t>Problem Define</a:t>
            </a:r>
          </a:p>
        </p:txBody>
      </p:sp>
      <p:sp>
        <p:nvSpPr>
          <p:cNvPr id="5" name="TextBox 5"/>
          <p:cNvSpPr txBox="1"/>
          <p:nvPr/>
        </p:nvSpPr>
        <p:spPr>
          <a:xfrm>
            <a:off x="914400" y="1757958"/>
            <a:ext cx="16916400" cy="4401205"/>
          </a:xfrm>
          <a:prstGeom prst="rect">
            <a:avLst/>
          </a:prstGeom>
        </p:spPr>
        <p:txBody>
          <a:bodyPr wrap="square" lIns="0" tIns="0" rIns="0" bIns="0" rtlCol="0" anchor="t">
            <a:spAutoFit/>
          </a:bodyPr>
          <a:lstStyle/>
          <a:p>
            <a:pPr marL="742950" marR="0" lvl="0" indent="-742950" algn="l" defTabSz="914400" rtl="0" eaLnBrk="0" fontAlgn="base" latinLnBrk="0" hangingPunct="0">
              <a:lnSpc>
                <a:spcPct val="150000"/>
              </a:lnSpc>
              <a:spcBef>
                <a:spcPct val="0"/>
              </a:spcBef>
              <a:spcAft>
                <a:spcPct val="0"/>
              </a:spcAft>
              <a:buClrTx/>
              <a:buSzTx/>
              <a:buFont typeface="+mj-lt"/>
              <a:buAutoNum type="alphaUcPeriod"/>
              <a:tabLst/>
            </a:pPr>
            <a:r>
              <a:rPr kumimoji="0" lang="en-US" altLang="en-US" sz="4400" b="0" i="0" u="none" strike="noStrike" cap="none" normalizeH="0" baseline="0" dirty="0">
                <a:ln>
                  <a:noFill/>
                </a:ln>
                <a:effectLst/>
                <a:latin typeface="Times New Roman" panose="02020603050405020304" pitchFamily="18" charset="0"/>
                <a:cs typeface="Times New Roman" panose="02020603050405020304" pitchFamily="18" charset="0"/>
              </a:rPr>
              <a:t>Unable to control all electronic devices when residents are not at home.</a:t>
            </a:r>
          </a:p>
          <a:p>
            <a:pPr marL="742950" marR="0" lvl="0" indent="-742950" algn="l" defTabSz="914400" rtl="0" eaLnBrk="0" fontAlgn="base" latinLnBrk="0" hangingPunct="0">
              <a:lnSpc>
                <a:spcPct val="150000"/>
              </a:lnSpc>
              <a:spcBef>
                <a:spcPct val="0"/>
              </a:spcBef>
              <a:spcAft>
                <a:spcPct val="0"/>
              </a:spcAft>
              <a:buClrTx/>
              <a:buSzTx/>
              <a:buFont typeface="+mj-lt"/>
              <a:buAutoNum type="alphaUcPeriod"/>
              <a:tabLst/>
            </a:pPr>
            <a:r>
              <a:rPr lang="en-US" altLang="en-US" sz="4400" dirty="0">
                <a:latin typeface="Times New Roman" panose="02020603050405020304" pitchFamily="18" charset="0"/>
                <a:cs typeface="Times New Roman" panose="02020603050405020304" pitchFamily="18" charset="0"/>
              </a:rPr>
              <a:t>Power consumption is high.</a:t>
            </a:r>
          </a:p>
          <a:p>
            <a:pPr marR="0" lvl="0" algn="l" defTabSz="914400" rtl="0" eaLnBrk="0" fontAlgn="base" latinLnBrk="0" hangingPunct="0">
              <a:lnSpc>
                <a:spcPct val="150000"/>
              </a:lnSpc>
              <a:spcBef>
                <a:spcPct val="0"/>
              </a:spcBef>
              <a:spcAft>
                <a:spcPct val="0"/>
              </a:spcAft>
              <a:buClrTx/>
              <a:buSzTx/>
              <a:tabLst/>
            </a:pPr>
            <a:endParaRPr lang="en-US" altLang="en-US" sz="4400" dirty="0">
              <a:latin typeface="Times New Roman" panose="02020603050405020304" pitchFamily="18" charset="0"/>
              <a:cs typeface="Times New Roman" panose="02020603050405020304" pitchFamily="18" charset="0"/>
            </a:endParaRPr>
          </a:p>
          <a:p>
            <a:pPr marL="742950" marR="0" lvl="0" indent="-742950" algn="l" defTabSz="914400" rtl="0" eaLnBrk="0" fontAlgn="base" latinLnBrk="0" hangingPunct="0">
              <a:lnSpc>
                <a:spcPct val="100000"/>
              </a:lnSpc>
              <a:spcBef>
                <a:spcPct val="0"/>
              </a:spcBef>
              <a:spcAft>
                <a:spcPct val="0"/>
              </a:spcAft>
              <a:buClrTx/>
              <a:buSzTx/>
              <a:buFont typeface="+mj-lt"/>
              <a:buAutoNum type="alphaUcPeriod"/>
              <a:tabLst/>
            </a:pPr>
            <a:endParaRPr lang="en-US" altLang="en-US" sz="4400" dirty="0">
              <a:latin typeface="inherit"/>
            </a:endParaRPr>
          </a:p>
          <a:p>
            <a:pPr marR="0" lvl="0" algn="l" defTabSz="914400" rtl="0" eaLnBrk="0" fontAlgn="base" latinLnBrk="0" hangingPunct="0">
              <a:lnSpc>
                <a:spcPct val="100000"/>
              </a:lnSpc>
              <a:spcBef>
                <a:spcPct val="0"/>
              </a:spcBef>
              <a:spcAft>
                <a:spcPct val="0"/>
              </a:spcAft>
              <a:buClrTx/>
              <a:buSzTx/>
              <a:tabLst/>
            </a:pPr>
            <a:endParaRPr kumimoji="0" lang="en-US" altLang="en-US" sz="4400" b="0" i="0" u="none" strike="noStrike" cap="none" normalizeH="0" baseline="0" dirty="0">
              <a:ln>
                <a:noFill/>
              </a:ln>
              <a:effectLst/>
              <a:latin typeface="inherit"/>
            </a:endParaRPr>
          </a:p>
        </p:txBody>
      </p:sp>
      <p:sp>
        <p:nvSpPr>
          <p:cNvPr id="8" name="Freeform 8"/>
          <p:cNvSpPr/>
          <p:nvPr/>
        </p:nvSpPr>
        <p:spPr>
          <a:xfrm rot="-1625759">
            <a:off x="11150349" y="1523650"/>
            <a:ext cx="11989304" cy="11576821"/>
          </a:xfrm>
          <a:custGeom>
            <a:avLst/>
            <a:gdLst/>
            <a:ahLst/>
            <a:cxnLst/>
            <a:rect l="l" t="t" r="r" b="b"/>
            <a:pathLst>
              <a:path w="9495369" h="7717145">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TextBox 11">
            <a:extLst>
              <a:ext uri="{FF2B5EF4-FFF2-40B4-BE49-F238E27FC236}">
                <a16:creationId xmlns:a16="http://schemas.microsoft.com/office/drawing/2014/main" id="{1F19DC71-1CE5-AA73-EC62-4DE3DC267C72}"/>
              </a:ext>
            </a:extLst>
          </p:cNvPr>
          <p:cNvSpPr txBox="1"/>
          <p:nvPr/>
        </p:nvSpPr>
        <p:spPr>
          <a:xfrm>
            <a:off x="1143000" y="4132260"/>
            <a:ext cx="10563366" cy="1137106"/>
          </a:xfrm>
          <a:prstGeom prst="rect">
            <a:avLst/>
          </a:prstGeom>
          <a:noFill/>
        </p:spPr>
        <p:txBody>
          <a:bodyPr wrap="square">
            <a:spAutoFit/>
          </a:bodyPr>
          <a:lstStyle/>
          <a:p>
            <a:pPr>
              <a:lnSpc>
                <a:spcPts val="9000"/>
              </a:lnSpc>
            </a:pPr>
            <a:r>
              <a:rPr lang="en-US" sz="6600" dirty="0">
                <a:solidFill>
                  <a:schemeClr val="accent1">
                    <a:lumMod val="75000"/>
                  </a:schemeClr>
                </a:solidFill>
                <a:latin typeface="Montserrat Classic Bold"/>
              </a:rPr>
              <a:t>Solution</a:t>
            </a:r>
          </a:p>
        </p:txBody>
      </p:sp>
      <p:sp>
        <p:nvSpPr>
          <p:cNvPr id="14" name="TextBox 13">
            <a:extLst>
              <a:ext uri="{FF2B5EF4-FFF2-40B4-BE49-F238E27FC236}">
                <a16:creationId xmlns:a16="http://schemas.microsoft.com/office/drawing/2014/main" id="{B4EFFC76-D4C5-7C86-BC1B-BAC1A892CA6D}"/>
              </a:ext>
            </a:extLst>
          </p:cNvPr>
          <p:cNvSpPr txBox="1"/>
          <p:nvPr/>
        </p:nvSpPr>
        <p:spPr>
          <a:xfrm>
            <a:off x="1295400" y="5976888"/>
            <a:ext cx="10563366" cy="3477875"/>
          </a:xfrm>
          <a:prstGeom prst="rect">
            <a:avLst/>
          </a:prstGeom>
          <a:noFill/>
        </p:spPr>
        <p:txBody>
          <a:bodyPr wrap="square">
            <a:spAutoFit/>
          </a:bodyPr>
          <a:lstStyle/>
          <a:p>
            <a:r>
              <a:rPr lang="en-US" sz="4400" dirty="0">
                <a:latin typeface="Times New Roman" panose="02020603050405020304" pitchFamily="18" charset="0"/>
                <a:cs typeface="Times New Roman" panose="02020603050405020304" pitchFamily="18" charset="0"/>
              </a:rPr>
              <a:t>By using this Home Automation System, We can control all Electronic devices of Home anywhere of the world. When resident are not at home, We can control through smart Device by connecting IOT Cloud. </a:t>
            </a: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wipe(down)">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3525861">
            <a:off x="11704920" y="-2963581"/>
            <a:ext cx="13709384" cy="13709384"/>
          </a:xfrm>
          <a:custGeom>
            <a:avLst/>
            <a:gdLst/>
            <a:ahLst/>
            <a:cxnLst/>
            <a:rect l="l" t="t" r="r" b="b"/>
            <a:pathLst>
              <a:path w="13709384" h="13709384">
                <a:moveTo>
                  <a:pt x="0" y="0"/>
                </a:moveTo>
                <a:lnTo>
                  <a:pt x="13709384" y="0"/>
                </a:lnTo>
                <a:lnTo>
                  <a:pt x="13709384" y="13709384"/>
                </a:lnTo>
                <a:lnTo>
                  <a:pt x="0" y="13709384"/>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TextBox 12"/>
          <p:cNvSpPr txBox="1"/>
          <p:nvPr/>
        </p:nvSpPr>
        <p:spPr>
          <a:xfrm>
            <a:off x="437805" y="190500"/>
            <a:ext cx="10706100" cy="1044773"/>
          </a:xfrm>
          <a:prstGeom prst="rect">
            <a:avLst/>
          </a:prstGeom>
        </p:spPr>
        <p:txBody>
          <a:bodyPr wrap="square" lIns="0" tIns="0" rIns="0" bIns="0" rtlCol="0" anchor="t">
            <a:spAutoFit/>
          </a:bodyPr>
          <a:lstStyle/>
          <a:p>
            <a:pPr>
              <a:lnSpc>
                <a:spcPts val="9000"/>
              </a:lnSpc>
            </a:pPr>
            <a:r>
              <a:rPr lang="en-US" sz="6600" dirty="0">
                <a:solidFill>
                  <a:schemeClr val="accent1">
                    <a:lumMod val="75000"/>
                  </a:schemeClr>
                </a:solidFill>
                <a:latin typeface="Montserrat Classic Bold"/>
              </a:rPr>
              <a:t>System Overview</a:t>
            </a:r>
          </a:p>
        </p:txBody>
      </p:sp>
      <p:sp>
        <p:nvSpPr>
          <p:cNvPr id="14" name="Freeform 14"/>
          <p:cNvSpPr/>
          <p:nvPr/>
        </p:nvSpPr>
        <p:spPr>
          <a:xfrm rot="8532740" flipH="1">
            <a:off x="-2916241" y="7552414"/>
            <a:ext cx="6729406" cy="5469172"/>
          </a:xfrm>
          <a:custGeom>
            <a:avLst/>
            <a:gdLst/>
            <a:ahLst/>
            <a:cxnLst/>
            <a:rect l="l" t="t" r="r" b="b"/>
            <a:pathLst>
              <a:path w="6729406" h="5469172">
                <a:moveTo>
                  <a:pt x="6729406" y="0"/>
                </a:moveTo>
                <a:lnTo>
                  <a:pt x="0" y="0"/>
                </a:lnTo>
                <a:lnTo>
                  <a:pt x="0" y="5469172"/>
                </a:lnTo>
                <a:lnTo>
                  <a:pt x="6729406" y="5469172"/>
                </a:lnTo>
                <a:lnTo>
                  <a:pt x="6729406"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pic>
        <p:nvPicPr>
          <p:cNvPr id="4" name="Picture 3" descr="A diagram of a circuit board&#10;&#10;Description automatically generated">
            <a:extLst>
              <a:ext uri="{FF2B5EF4-FFF2-40B4-BE49-F238E27FC236}">
                <a16:creationId xmlns:a16="http://schemas.microsoft.com/office/drawing/2014/main" id="{CEFADD50-508C-A076-9185-7FD5E3233E0D}"/>
              </a:ext>
            </a:extLst>
          </p:cNvPr>
          <p:cNvPicPr>
            <a:picLocks noChangeAspect="1"/>
          </p:cNvPicPr>
          <p:nvPr/>
        </p:nvPicPr>
        <p:blipFill rotWithShape="1">
          <a:blip r:embed="rId6">
            <a:extLst>
              <a:ext uri="{28A0092B-C50C-407E-A947-70E740481C1C}">
                <a14:useLocalDpi xmlns:a14="http://schemas.microsoft.com/office/drawing/2010/main" val="0"/>
              </a:ext>
            </a:extLst>
          </a:blip>
          <a:srcRect l="3200" t="2618" b="16743"/>
          <a:stretch/>
        </p:blipFill>
        <p:spPr>
          <a:xfrm>
            <a:off x="1447800" y="1235273"/>
            <a:ext cx="14935200" cy="8878545"/>
          </a:xfrm>
          <a:prstGeom prst="rect">
            <a:avLst/>
          </a:prstGeom>
          <a:solidFill>
            <a:srgbClr val="FFFFFF">
              <a:shade val="85000"/>
            </a:srgbClr>
          </a:solidFill>
          <a:ln w="88900" cap="sq">
            <a:solidFill>
              <a:schemeClr val="accent1">
                <a:lumMod val="60000"/>
                <a:lumOff val="40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930669">
            <a:off x="-7993367" y="-10698468"/>
            <a:ext cx="18539921" cy="18539921"/>
          </a:xfrm>
          <a:custGeom>
            <a:avLst/>
            <a:gdLst/>
            <a:ahLst/>
            <a:cxnLst/>
            <a:rect l="l" t="t" r="r" b="b"/>
            <a:pathLst>
              <a:path w="18539921" h="18539921">
                <a:moveTo>
                  <a:pt x="0" y="0"/>
                </a:moveTo>
                <a:lnTo>
                  <a:pt x="18539921" y="0"/>
                </a:lnTo>
                <a:lnTo>
                  <a:pt x="18539921" y="18539921"/>
                </a:lnTo>
                <a:lnTo>
                  <a:pt x="0" y="18539921"/>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TextBox 5"/>
          <p:cNvSpPr txBox="1"/>
          <p:nvPr/>
        </p:nvSpPr>
        <p:spPr>
          <a:xfrm>
            <a:off x="3276600" y="266700"/>
            <a:ext cx="11430000" cy="1029834"/>
          </a:xfrm>
          <a:prstGeom prst="rect">
            <a:avLst/>
          </a:prstGeom>
        </p:spPr>
        <p:txBody>
          <a:bodyPr wrap="square" lIns="0" tIns="0" rIns="0" bIns="0" rtlCol="0" anchor="t">
            <a:spAutoFit/>
          </a:bodyPr>
          <a:lstStyle/>
          <a:p>
            <a:pPr>
              <a:lnSpc>
                <a:spcPts val="9000"/>
              </a:lnSpc>
            </a:pPr>
            <a:r>
              <a:rPr lang="en-US" sz="6600" dirty="0">
                <a:solidFill>
                  <a:schemeClr val="accent1">
                    <a:lumMod val="75000"/>
                  </a:schemeClr>
                </a:solidFill>
                <a:latin typeface="Montserrat Classic Bold"/>
              </a:rPr>
              <a:t>Members Contribution</a:t>
            </a:r>
          </a:p>
        </p:txBody>
      </p:sp>
      <p:sp>
        <p:nvSpPr>
          <p:cNvPr id="14" name="Freeform 14"/>
          <p:cNvSpPr/>
          <p:nvPr/>
        </p:nvSpPr>
        <p:spPr>
          <a:xfrm rot="5242519" flipH="1">
            <a:off x="-2097818" y="7492113"/>
            <a:ext cx="8063091" cy="6553094"/>
          </a:xfrm>
          <a:custGeom>
            <a:avLst/>
            <a:gdLst/>
            <a:ahLst/>
            <a:cxnLst/>
            <a:rect l="l" t="t" r="r" b="b"/>
            <a:pathLst>
              <a:path w="8063091" h="6553094">
                <a:moveTo>
                  <a:pt x="8063091" y="0"/>
                </a:moveTo>
                <a:lnTo>
                  <a:pt x="0" y="0"/>
                </a:lnTo>
                <a:lnTo>
                  <a:pt x="0" y="6553094"/>
                </a:lnTo>
                <a:lnTo>
                  <a:pt x="8063091" y="6553094"/>
                </a:lnTo>
                <a:lnTo>
                  <a:pt x="8063091"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dirty="0"/>
          </a:p>
        </p:txBody>
      </p:sp>
      <p:graphicFrame>
        <p:nvGraphicFramePr>
          <p:cNvPr id="15" name="Table 15">
            <a:extLst>
              <a:ext uri="{FF2B5EF4-FFF2-40B4-BE49-F238E27FC236}">
                <a16:creationId xmlns:a16="http://schemas.microsoft.com/office/drawing/2014/main" id="{99A61FE9-134E-74EA-4681-B57AEFD64A88}"/>
              </a:ext>
            </a:extLst>
          </p:cNvPr>
          <p:cNvGraphicFramePr>
            <a:graphicFrameLocks noGrp="1"/>
          </p:cNvGraphicFramePr>
          <p:nvPr>
            <p:extLst>
              <p:ext uri="{D42A27DB-BD31-4B8C-83A1-F6EECF244321}">
                <p14:modId xmlns:p14="http://schemas.microsoft.com/office/powerpoint/2010/main" val="1080140338"/>
              </p:ext>
            </p:extLst>
          </p:nvPr>
        </p:nvGraphicFramePr>
        <p:xfrm>
          <a:off x="3276600" y="2171700"/>
          <a:ext cx="11125200" cy="6728460"/>
        </p:xfrm>
        <a:graphic>
          <a:graphicData uri="http://schemas.openxmlformats.org/drawingml/2006/table">
            <a:tbl>
              <a:tblPr firstRow="1" bandRow="1">
                <a:tableStyleId>{5C22544A-7EE6-4342-B048-85BDC9FD1C3A}</a:tableStyleId>
              </a:tblPr>
              <a:tblGrid>
                <a:gridCol w="5518892">
                  <a:extLst>
                    <a:ext uri="{9D8B030D-6E8A-4147-A177-3AD203B41FA5}">
                      <a16:colId xmlns:a16="http://schemas.microsoft.com/office/drawing/2014/main" val="3054088876"/>
                    </a:ext>
                  </a:extLst>
                </a:gridCol>
                <a:gridCol w="5606308">
                  <a:extLst>
                    <a:ext uri="{9D8B030D-6E8A-4147-A177-3AD203B41FA5}">
                      <a16:colId xmlns:a16="http://schemas.microsoft.com/office/drawing/2014/main" val="1689207307"/>
                    </a:ext>
                  </a:extLst>
                </a:gridCol>
              </a:tblGrid>
              <a:tr h="1264920">
                <a:tc>
                  <a:txBody>
                    <a:bodyPr/>
                    <a:lstStyle/>
                    <a:p>
                      <a:pPr algn="ctr">
                        <a:lnSpc>
                          <a:spcPct val="150000"/>
                        </a:lnSpc>
                      </a:pPr>
                      <a:r>
                        <a:rPr lang="en-US" sz="3600" dirty="0">
                          <a:latin typeface="Times New Roman" panose="02020603050405020304" pitchFamily="18" charset="0"/>
                          <a:cs typeface="Times New Roman" panose="02020603050405020304" pitchFamily="18" charset="0"/>
                        </a:rPr>
                        <a:t>Member</a:t>
                      </a:r>
                    </a:p>
                  </a:txBody>
                  <a:tcPr/>
                </a:tc>
                <a:tc>
                  <a:txBody>
                    <a:bodyPr/>
                    <a:lstStyle/>
                    <a:p>
                      <a:pPr algn="ctr">
                        <a:lnSpc>
                          <a:spcPct val="150000"/>
                        </a:lnSpc>
                      </a:pPr>
                      <a:r>
                        <a:rPr lang="en-US" sz="3600" dirty="0">
                          <a:latin typeface="Times New Roman" panose="02020603050405020304" pitchFamily="18" charset="0"/>
                          <a:cs typeface="Times New Roman" panose="02020603050405020304" pitchFamily="18" charset="0"/>
                        </a:rPr>
                        <a:t>Contribution</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90407747"/>
                  </a:ext>
                </a:extLst>
              </a:tr>
              <a:tr h="730250">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3200" b="1" spc="300" dirty="0">
                          <a:solidFill>
                            <a:srgbClr val="2E2E2E"/>
                          </a:solidFill>
                          <a:latin typeface="Times New Roman" panose="02020603050405020304" pitchFamily="18" charset="0"/>
                          <a:cs typeface="Times New Roman" panose="02020603050405020304" pitchFamily="18" charset="0"/>
                        </a:rPr>
                        <a:t>D/BIT/23/0023</a:t>
                      </a:r>
                    </a:p>
                    <a:p>
                      <a:pPr algn="ctr">
                        <a:lnSpc>
                          <a:spcPct val="150000"/>
                        </a:lnSpc>
                      </a:pPr>
                      <a:endParaRPr lang="en-US" sz="3200" dirty="0">
                        <a:latin typeface="Times New Roman" panose="02020603050405020304" pitchFamily="18" charset="0"/>
                        <a:cs typeface="Times New Roman" panose="02020603050405020304" pitchFamily="18" charset="0"/>
                      </a:endParaRPr>
                    </a:p>
                  </a:txBody>
                  <a:tcPr/>
                </a:tc>
                <a:tc>
                  <a:txBody>
                    <a:bodyPr/>
                    <a:lstStyle/>
                    <a:p>
                      <a:endParaRPr lang="en-US" dirty="0">
                        <a:latin typeface="Times New Roman" panose="02020603050405020304" pitchFamily="18" charset="0"/>
                        <a:cs typeface="Times New Roman" panose="02020603050405020304" pitchFamily="18" charset="0"/>
                      </a:endParaRPr>
                    </a:p>
                    <a:p>
                      <a:pPr algn="ctr">
                        <a:lnSpc>
                          <a:spcPct val="100000"/>
                        </a:lnSpc>
                      </a:pPr>
                      <a:r>
                        <a:rPr lang="en-US" sz="3200" dirty="0">
                          <a:latin typeface="Times New Roman" panose="02020603050405020304" pitchFamily="18" charset="0"/>
                          <a:cs typeface="Times New Roman" panose="02020603050405020304" pitchFamily="18" charset="0"/>
                        </a:rPr>
                        <a:t>Set upping Hardware</a:t>
                      </a:r>
                    </a:p>
                  </a:txBody>
                  <a:tcPr/>
                </a:tc>
                <a:extLst>
                  <a:ext uri="{0D108BD9-81ED-4DB2-BD59-A6C34878D82A}">
                    <a16:rowId xmlns:a16="http://schemas.microsoft.com/office/drawing/2014/main" val="366874781"/>
                  </a:ext>
                </a:extLst>
              </a:tr>
              <a:tr h="1264920">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3200" b="1" spc="300" dirty="0">
                          <a:solidFill>
                            <a:srgbClr val="2E2E2E"/>
                          </a:solidFill>
                          <a:latin typeface="Times New Roman" panose="02020603050405020304" pitchFamily="18" charset="0"/>
                          <a:cs typeface="Times New Roman" panose="02020603050405020304" pitchFamily="18" charset="0"/>
                        </a:rPr>
                        <a:t>D/BIT/23/0008</a:t>
                      </a:r>
                    </a:p>
                    <a:p>
                      <a:pPr algn="ctr">
                        <a:lnSpc>
                          <a:spcPct val="150000"/>
                        </a:lnSpc>
                      </a:pPr>
                      <a:endParaRPr lang="en-US" sz="3200" dirty="0">
                        <a:latin typeface="Times New Roman" panose="02020603050405020304" pitchFamily="18" charset="0"/>
                        <a:cs typeface="Times New Roman" panose="02020603050405020304" pitchFamily="18" charset="0"/>
                      </a:endParaRPr>
                    </a:p>
                  </a:txBody>
                  <a:tcPr/>
                </a:tc>
                <a:tc>
                  <a:txBody>
                    <a:bodyPr/>
                    <a:lstStyle/>
                    <a:p>
                      <a:endParaRPr lang="en-US" dirty="0">
                        <a:latin typeface="Times New Roman" panose="02020603050405020304" pitchFamily="18" charset="0"/>
                        <a:cs typeface="Times New Roman" panose="02020603050405020304" pitchFamily="18" charset="0"/>
                      </a:endParaRPr>
                    </a:p>
                    <a:p>
                      <a:pPr algn="ctr">
                        <a:lnSpc>
                          <a:spcPct val="150000"/>
                        </a:lnSpc>
                      </a:pPr>
                      <a:r>
                        <a:rPr lang="en-US" sz="3200" dirty="0">
                          <a:latin typeface="Times New Roman" panose="02020603050405020304" pitchFamily="18" charset="0"/>
                          <a:cs typeface="Times New Roman" panose="02020603050405020304" pitchFamily="18" charset="0"/>
                        </a:rPr>
                        <a:t>Making Programing Code</a:t>
                      </a:r>
                    </a:p>
                  </a:txBody>
                  <a:tcPr/>
                </a:tc>
                <a:extLst>
                  <a:ext uri="{0D108BD9-81ED-4DB2-BD59-A6C34878D82A}">
                    <a16:rowId xmlns:a16="http://schemas.microsoft.com/office/drawing/2014/main" val="2889347792"/>
                  </a:ext>
                </a:extLst>
              </a:tr>
              <a:tr h="1264920">
                <a:tc>
                  <a:txBody>
                    <a:bodyPr/>
                    <a:lstStyle/>
                    <a:p>
                      <a:endParaRPr lang="en-US" dirty="0">
                        <a:latin typeface="Times New Roman" panose="02020603050405020304" pitchFamily="18" charset="0"/>
                        <a:cs typeface="Times New Roman" panose="02020603050405020304" pitchFamily="18" charset="0"/>
                      </a:endParaRPr>
                    </a:p>
                    <a:p>
                      <a:pPr algn="ctr">
                        <a:lnSpc>
                          <a:spcPct val="150000"/>
                        </a:lnSpc>
                      </a:pPr>
                      <a:r>
                        <a:rPr lang="en-US" sz="3200" b="1" spc="300" dirty="0">
                          <a:solidFill>
                            <a:srgbClr val="2E2E2E"/>
                          </a:solidFill>
                          <a:latin typeface="Times New Roman" panose="02020603050405020304" pitchFamily="18" charset="0"/>
                          <a:cs typeface="Times New Roman" panose="02020603050405020304" pitchFamily="18" charset="0"/>
                        </a:rPr>
                        <a:t>D/BIS/23/0016</a:t>
                      </a:r>
                    </a:p>
                  </a:txBody>
                  <a:tcPr/>
                </a:tc>
                <a:tc>
                  <a:txBody>
                    <a:bodyPr/>
                    <a:lstStyle/>
                    <a:p>
                      <a:endParaRPr lang="en-US" dirty="0">
                        <a:latin typeface="Times New Roman" panose="02020603050405020304" pitchFamily="18" charset="0"/>
                        <a:cs typeface="Times New Roman" panose="02020603050405020304" pitchFamily="18" charset="0"/>
                      </a:endParaRPr>
                    </a:p>
                    <a:p>
                      <a:pPr algn="ctr">
                        <a:lnSpc>
                          <a:spcPct val="150000"/>
                        </a:lnSpc>
                      </a:pPr>
                      <a:r>
                        <a:rPr lang="en-US" sz="3200" dirty="0">
                          <a:latin typeface="Times New Roman" panose="02020603050405020304" pitchFamily="18" charset="0"/>
                          <a:cs typeface="Times New Roman" panose="02020603050405020304" pitchFamily="18" charset="0"/>
                        </a:rPr>
                        <a:t> Building Architecture </a:t>
                      </a:r>
                    </a:p>
                  </a:txBody>
                  <a:tcPr/>
                </a:tc>
                <a:extLst>
                  <a:ext uri="{0D108BD9-81ED-4DB2-BD59-A6C34878D82A}">
                    <a16:rowId xmlns:a16="http://schemas.microsoft.com/office/drawing/2014/main" val="1044506506"/>
                  </a:ext>
                </a:extLst>
              </a:tr>
              <a:tr h="1264920">
                <a:tc>
                  <a:txBody>
                    <a:bodyPr/>
                    <a:lstStyle/>
                    <a:p>
                      <a:pPr algn="ctr">
                        <a:lnSpc>
                          <a:spcPct val="150000"/>
                        </a:lnSpc>
                      </a:pPr>
                      <a:r>
                        <a:rPr lang="en-US" sz="3200" b="1" spc="300" dirty="0">
                          <a:solidFill>
                            <a:srgbClr val="2E2E2E"/>
                          </a:solidFill>
                          <a:latin typeface="Times New Roman" panose="02020603050405020304" pitchFamily="18" charset="0"/>
                          <a:cs typeface="Times New Roman" panose="02020603050405020304" pitchFamily="18" charset="0"/>
                        </a:rPr>
                        <a:t>D/BIS/23/0029</a:t>
                      </a:r>
                    </a:p>
                  </a:txBody>
                  <a:tcPr/>
                </a:tc>
                <a:tc>
                  <a:txBody>
                    <a:bodyPr/>
                    <a:lstStyle/>
                    <a:p>
                      <a:pPr algn="ctr">
                        <a:lnSpc>
                          <a:spcPct val="150000"/>
                        </a:lnSpc>
                      </a:pPr>
                      <a:r>
                        <a:rPr lang="en-US" sz="3200" dirty="0">
                          <a:latin typeface="Times New Roman" panose="02020603050405020304" pitchFamily="18" charset="0"/>
                          <a:cs typeface="Times New Roman" panose="02020603050405020304" pitchFamily="18" charset="0"/>
                        </a:rPr>
                        <a:t>Designing Architecture</a:t>
                      </a:r>
                    </a:p>
                  </a:txBody>
                  <a:tcPr/>
                </a:tc>
                <a:extLst>
                  <a:ext uri="{0D108BD9-81ED-4DB2-BD59-A6C34878D82A}">
                    <a16:rowId xmlns:a16="http://schemas.microsoft.com/office/drawing/2014/main" val="201277194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1018</TotalTime>
  <Words>127</Words>
  <Application>Microsoft Office PowerPoint</Application>
  <PresentationFormat>Custom</PresentationFormat>
  <Paragraphs>30</Paragraphs>
  <Slides>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Montserrat Classic</vt:lpstr>
      <vt:lpstr>Times New Roman</vt:lpstr>
      <vt:lpstr>Montserrat Classic Bold</vt:lpstr>
      <vt:lpstr>Calibri</vt:lpstr>
      <vt:lpstr>Arial</vt:lpstr>
      <vt:lpstr>inherit</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and Minimal Company Profile Presentation</dc:title>
  <dc:creator>Anuja</dc:creator>
  <cp:lastModifiedBy>anuja mg</cp:lastModifiedBy>
  <cp:revision>6</cp:revision>
  <dcterms:created xsi:type="dcterms:W3CDTF">2006-08-16T00:00:00Z</dcterms:created>
  <dcterms:modified xsi:type="dcterms:W3CDTF">2023-09-02T02:47:03Z</dcterms:modified>
  <dc:identifier>DAFtFOZTMGM</dc:identifier>
</cp:coreProperties>
</file>

<file path=docProps/thumbnail.jpeg>
</file>